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Old Standard TT"/>
      <p:regular r:id="rId30"/>
      <p:bold r:id="rId31"/>
      <p: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0CC8726-3ABE-460F-A661-CD5AB15B10C3}">
  <a:tblStyle styleId="{50CC8726-3ABE-460F-A661-CD5AB15B10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ldStandardTT-bold.fntdata"/><Relationship Id="rId30" Type="http://schemas.openxmlformats.org/officeDocument/2006/relationships/font" Target="fonts/OldStandardT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ldStandardT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4252fb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4252fb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04252f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04252f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d04252fb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d04252fb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d04252fbb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d04252fbb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d04252fb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d04252fb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d04252fbb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d04252fbb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d04252fbb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d04252fbb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d04252fbb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d04252fbb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d04252fbb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d04252fbb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d04252fbb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d04252fbb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04252fb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04252fb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d04252fbb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d04252fbb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04252fbb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04252fbb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d04252fbb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d04252fbb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d04252fbb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d04252fbb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04252f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04252f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04252fb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04252fb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04252fb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04252fb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d04252fb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d04252fb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04252fb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04252fb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04252fb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04252fb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d04252fb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d04252fb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ci-retail-recommender.herokuapp.com/" TargetMode="External"/><Relationship Id="rId4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chive.ics.uci.edu/ml/datasets/online+retail" TargetMode="External"/><Relationship Id="rId4" Type="http://schemas.openxmlformats.org/officeDocument/2006/relationships/hyperlink" Target="https://archive.ics.uci.edu/ml/datasets/Online+Retail+II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25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ublic.tableau.com/profile/lim.yu.zheng#!/vizhome/UCI-retail-recommenderMarketing-Dashboard/Story1?publish=yes" TargetMode="External"/><Relationship Id="rId4" Type="http://schemas.openxmlformats.org/officeDocument/2006/relationships/hyperlink" Target="http://uci-retail-recommender.herokuapp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lic.tableau.com/profile/lim.yu.zheng#!/vizhome/UCI-retail-recommenderMarketing-Dashboard/Story1?publish=y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3.png"/><Relationship Id="rId6" Type="http://schemas.openxmlformats.org/officeDocument/2006/relationships/image" Target="../media/image12.png"/><Relationship Id="rId7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s://www.barilliance.com/rfm-analysis/#tab-con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Project: E-commerce end-to-end Marketing Strategy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Segmentation, Recommendation System, Market Basket Analysis</a:t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588900" y="355550"/>
            <a:ext cx="74124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Lim Yu Zheng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General Assembly (Data Science Immersive 11)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Nov19-Jan20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Product Recommendation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311700" y="1171600"/>
            <a:ext cx="8520600" cy="3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Collaborative Filtering (data only has purchased qty: ‘implicit feedback’)</a:t>
            </a:r>
            <a:br>
              <a:rPr lang="en"/>
            </a:br>
            <a:r>
              <a:rPr lang="en"/>
              <a:t>Evaluation: Mean Precision@k (&amp; less importantly Mean Recall@k, Mean AUC)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Best model achieved </a:t>
            </a:r>
            <a:r>
              <a:rPr b="1" lang="en" u="sng"/>
              <a:t>mp@k=88%</a:t>
            </a:r>
            <a:r>
              <a:rPr lang="en"/>
              <a:t> (&amp; mr@k=51%, mAUC=100%)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Used fashion company Lyst’s LightFM library, for implicit feedback for recommendation engines.</a:t>
            </a:r>
            <a:br>
              <a:rPr lang="en"/>
            </a:br>
            <a:r>
              <a:rPr lang="en"/>
              <a:t>-matrix factorisation</a:t>
            </a:r>
            <a:br>
              <a:rPr lang="en"/>
            </a:br>
            <a:r>
              <a:rPr lang="en"/>
              <a:t>-inbuilt mp@k, mr@k, mauc scoring functions</a:t>
            </a:r>
            <a:br>
              <a:rPr lang="en"/>
            </a:br>
            <a:r>
              <a:rPr lang="en"/>
              <a:t>-inbuilt prediction/recommendation functions</a:t>
            </a:r>
            <a:br>
              <a:rPr lang="en"/>
            </a:br>
            <a:r>
              <a:rPr lang="en"/>
              <a:t>-outperforms both collaborative and content-based models in cold-start or sparse interaction data scenarios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849950" y="2265150"/>
            <a:ext cx="5444100" cy="613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Mock E-commerce website with recommendation engine deployed on ‘http://uci-retail-recommender.herokuapp.com/’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400" y="3178500"/>
            <a:ext cx="1904750" cy="1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Feature Engineering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-already cleaned prior</a:t>
            </a:r>
            <a:br>
              <a:rPr lang="en"/>
            </a:br>
            <a:r>
              <a:rPr lang="en"/>
              <a:t>-aggregated each customer’s purchases of the same item, together, then binarized purchases into 1 (bought that product) and 0 (didn’t buy it)</a:t>
            </a:r>
            <a:br>
              <a:rPr lang="en"/>
            </a:br>
            <a:r>
              <a:rPr lang="en"/>
              <a:t>-converted to sparse matrix (required by lightfm)</a:t>
            </a:r>
            <a:br>
              <a:rPr lang="en"/>
            </a:br>
            <a:r>
              <a:rPr lang="en"/>
              <a:t>-noticed </a:t>
            </a:r>
            <a:r>
              <a:rPr lang="en"/>
              <a:t>long tail effect (only a few products have interactions with customers)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25944" l="16722" r="50000" t="35406"/>
          <a:stretch/>
        </p:blipFill>
        <p:spPr>
          <a:xfrm>
            <a:off x="1529175" y="2919250"/>
            <a:ext cx="3042850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b="28909" l="17032" r="50890" t="32441"/>
          <a:stretch/>
        </p:blipFill>
        <p:spPr>
          <a:xfrm>
            <a:off x="4636900" y="2919250"/>
            <a:ext cx="2933174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 b="23493" l="16431" r="21844" t="50560"/>
          <a:stretch/>
        </p:blipFill>
        <p:spPr>
          <a:xfrm>
            <a:off x="5129600" y="676750"/>
            <a:ext cx="3781176" cy="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83475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Many products not purchased in large amounts...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7634950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...nor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frequently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BPR (baseline model)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-BPR model: it optimises AUC score</a:t>
            </a:r>
            <a:br>
              <a:rPr lang="en"/>
            </a:br>
            <a:r>
              <a:rPr lang="en"/>
              <a:t>-Baseline because: </a:t>
            </a:r>
            <a:r>
              <a:rPr lang="en"/>
              <a:t>AUC measures the quality of the overall ranking (though </a:t>
            </a:r>
            <a:r>
              <a:rPr b="1" lang="en" u="sng"/>
              <a:t>without regard for top-k rankings</a:t>
            </a:r>
            <a:r>
              <a:rPr lang="en"/>
              <a:t>). That by and large, most recommendations are relevant.</a:t>
            </a:r>
            <a:br>
              <a:rPr lang="en"/>
            </a:br>
            <a:br>
              <a:rPr lang="en"/>
            </a:br>
            <a:r>
              <a:rPr lang="en"/>
              <a:t>								BUT!!!</a:t>
            </a:r>
            <a:br>
              <a:rPr lang="en"/>
            </a:br>
            <a:br>
              <a:rPr lang="en"/>
            </a:br>
            <a:r>
              <a:rPr lang="en"/>
              <a:t>-</a:t>
            </a:r>
            <a:r>
              <a:rPr b="1" lang="en" u="sng"/>
              <a:t>p@k is more important</a:t>
            </a:r>
            <a:r>
              <a:rPr lang="en"/>
              <a:t>, because customers won’t scroll to page 99 to find your recommendations. Need to </a:t>
            </a:r>
            <a:r>
              <a:rPr b="1" lang="en" u="sng"/>
              <a:t>prioritize relevant items at top of 1st page</a:t>
            </a:r>
            <a:r>
              <a:rPr lang="en"/>
              <a:t>, to best ensure their purchase. Hence, use...</a:t>
            </a:r>
            <a:br>
              <a:rPr lang="en"/>
            </a:br>
            <a:r>
              <a:rPr lang="en"/>
              <a:t>-WARP, k-OS WARP models: they optimise mp@k by prioritizing top-k recommended items</a:t>
            </a:r>
            <a:endParaRPr/>
          </a:p>
        </p:txBody>
      </p:sp>
      <p:graphicFrame>
        <p:nvGraphicFramePr>
          <p:cNvPr id="215" name="Google Shape;215;p24"/>
          <p:cNvGraphicFramePr/>
          <p:nvPr/>
        </p:nvGraphicFramePr>
        <p:xfrm>
          <a:off x="6024675" y="82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{50CC8726-3ABE-460F-A661-CD5AB15B10C3}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6" name="Google Shape;216;p24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Model evaluation &amp; Conclusion</a:t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-set k=10. Meaning, ‘Top 10 recommendations’</a:t>
            </a:r>
            <a:br>
              <a:rPr lang="en"/>
            </a:br>
            <a:r>
              <a:rPr lang="en"/>
              <a:t>-Baseline BPR vs the rest. </a:t>
            </a:r>
            <a:br>
              <a:rPr lang="en"/>
            </a:br>
            <a:r>
              <a:rPr lang="en"/>
              <a:t>	-default hyperparameters</a:t>
            </a:r>
            <a:br>
              <a:rPr lang="en"/>
            </a:br>
            <a:r>
              <a:rPr lang="en"/>
              <a:t>	</a:t>
            </a:r>
            <a:r>
              <a:rPr lang="en"/>
              <a:t>-10 epochs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-Gridsearch. Hyperparameter tuning of WARP, k-OS WARP</a:t>
            </a:r>
            <a:br>
              <a:rPr lang="en"/>
            </a:br>
            <a:r>
              <a:rPr lang="en"/>
              <a:t>	-models: [WARP, k-OS WARP]</a:t>
            </a:r>
            <a:br>
              <a:rPr lang="en"/>
            </a:br>
            <a:r>
              <a:rPr lang="en"/>
              <a:t>	-no. of latent features: [100,150,200]</a:t>
            </a:r>
            <a:br>
              <a:rPr lang="en"/>
            </a:br>
            <a:r>
              <a:rPr lang="en"/>
              <a:t>	-learning schedules: [adagrad, adadelta]</a:t>
            </a:r>
            <a:br>
              <a:rPr lang="en"/>
            </a:br>
            <a:r>
              <a:rPr lang="en"/>
              <a:t>	-50 epochs</a:t>
            </a:r>
            <a:endParaRPr/>
          </a:p>
        </p:txBody>
      </p:sp>
      <p:graphicFrame>
        <p:nvGraphicFramePr>
          <p:cNvPr id="223" name="Google Shape;223;p25"/>
          <p:cNvGraphicFramePr/>
          <p:nvPr/>
        </p:nvGraphicFramePr>
        <p:xfrm>
          <a:off x="6024675" y="169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{50CC8726-3ABE-460F-A661-CD5AB15B10C3}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0.34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k-OS 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0.27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4" name="Google Shape;224;p25"/>
          <p:cNvGraphicFramePr/>
          <p:nvPr/>
        </p:nvGraphicFramePr>
        <p:xfrm>
          <a:off x="6024675" y="39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{50CC8726-3ABE-460F-A661-CD5AB15B10C3}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WARP, 200, adadelta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0.88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25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6016925" y="3563025"/>
            <a:ext cx="13725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Best model is...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recommendation engine!</a:t>
            </a:r>
            <a:endParaRPr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grpSp>
        <p:nvGrpSpPr>
          <p:cNvPr id="233" name="Google Shape;233;p26"/>
          <p:cNvGrpSpPr/>
          <p:nvPr/>
        </p:nvGrpSpPr>
        <p:grpSpPr>
          <a:xfrm>
            <a:off x="3113918" y="1120800"/>
            <a:ext cx="5718463" cy="3210031"/>
            <a:chOff x="1992850" y="1171600"/>
            <a:chExt cx="6839449" cy="3743477"/>
          </a:xfrm>
        </p:grpSpPr>
        <p:pic>
          <p:nvPicPr>
            <p:cNvPr id="234" name="Google Shape;234;p26"/>
            <p:cNvPicPr preferRelativeResize="0"/>
            <p:nvPr/>
          </p:nvPicPr>
          <p:blipFill rotWithShape="1">
            <a:blip r:embed="rId3">
              <a:alphaModFix/>
            </a:blip>
            <a:srcRect b="37567" l="16570" r="9388" t="42433"/>
            <a:stretch/>
          </p:blipFill>
          <p:spPr>
            <a:xfrm>
              <a:off x="2062350" y="1171600"/>
              <a:ext cx="6769949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6"/>
            <p:cNvPicPr preferRelativeResize="0"/>
            <p:nvPr/>
          </p:nvPicPr>
          <p:blipFill rotWithShape="1">
            <a:blip r:embed="rId4">
              <a:alphaModFix/>
            </a:blip>
            <a:srcRect b="25665" l="16118" r="9087" t="35686"/>
            <a:stretch/>
          </p:blipFill>
          <p:spPr>
            <a:xfrm>
              <a:off x="1992850" y="2927202"/>
              <a:ext cx="6839448" cy="198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6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3308525" y="3261675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5866375" y="3678700"/>
            <a:ext cx="180600" cy="6132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5978100" y="3773125"/>
            <a:ext cx="30996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Other recommendations also highly cake-related! Looks sensible!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5866375" y="3251500"/>
            <a:ext cx="180600" cy="4308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5978100" y="3198225"/>
            <a:ext cx="3165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p@k for Customer5 is 100%!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(mean of everyone’s p@k is &lt;100%)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718475" y="4440675"/>
            <a:ext cx="745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Finally, scrape images using product Descriptions, &amp; deploy on Heroku 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b="22362" l="16245" r="7593" t="38543"/>
          <a:stretch/>
        </p:blipFill>
        <p:spPr>
          <a:xfrm>
            <a:off x="3172025" y="2571751"/>
            <a:ext cx="5718451" cy="17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baseline model...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4">
            <a:alphaModFix/>
          </a:blip>
          <a:srcRect b="37567" l="16570" r="9388" t="42433"/>
          <a:stretch/>
        </p:blipFill>
        <p:spPr>
          <a:xfrm>
            <a:off x="3172027" y="1120800"/>
            <a:ext cx="5660354" cy="882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5866375" y="3251500"/>
            <a:ext cx="180600" cy="10455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978100" y="3198225"/>
            <a:ext cx="3165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Absolutely no hits! Nor seemingly sensible recommendations!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Continued Customer Engagement</a:t>
            </a:r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Apriori algorithm. Used for Market Basket Analysis (MBA)</a:t>
            </a:r>
            <a:br>
              <a:rPr lang="en"/>
            </a:br>
            <a:r>
              <a:rPr lang="en"/>
              <a:t>Evaluation: Support, Lift</a:t>
            </a:r>
            <a:br>
              <a:rPr lang="en"/>
            </a:br>
            <a:r>
              <a:rPr lang="en"/>
              <a:t>Conclusion: See generated </a:t>
            </a:r>
            <a:r>
              <a:rPr b="1" lang="en"/>
              <a:t>list of highly associated products</a:t>
            </a:r>
            <a:r>
              <a:rPr lang="en"/>
              <a:t>. </a:t>
            </a:r>
            <a:r>
              <a:rPr b="1" lang="en" u="sng"/>
              <a:t>For use in email/marketing campaigns (AND on website too) to bundle product recommendations together</a:t>
            </a:r>
            <a:br>
              <a:rPr b="1" lang="en" u="sng"/>
            </a:b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u="sng"/>
            </a:br>
            <a:br>
              <a:rPr b="1" lang="en" u="sng"/>
            </a:br>
            <a:r>
              <a:rPr lang="en"/>
              <a:t>Different from content-based/collaborative filtering!</a:t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463" y="2979652"/>
            <a:ext cx="1851882" cy="13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85" y="2972950"/>
            <a:ext cx="2767953" cy="131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7629000" y="1934100"/>
            <a:ext cx="1452000" cy="144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Deployed in email-marketing campaign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, &amp;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mock e-commerce website.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for MBA</a:t>
            </a:r>
            <a:endParaRPr/>
          </a:p>
        </p:txBody>
      </p:sp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-Support (range [0,1]): fraction of all transactions that contain both products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Higher better. Hence more data to draw conclusions about their relationship.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-Lift (range [0,infinite)): </a:t>
            </a:r>
            <a:r>
              <a:rPr lang="en"/>
              <a:t>greater lift indicate stronger associations between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&gt;1 better. Indicates that it’s not just a coincidence, and there is indeed a high association between items A and B. High chance of buying B if the customer has already bought 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associations generated...</a:t>
            </a:r>
            <a:endParaRPr/>
          </a:p>
        </p:txBody>
      </p:sp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21605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A</a:t>
            </a:r>
            <a:endParaRPr/>
          </a:p>
        </p:txBody>
      </p:sp>
      <p:grpSp>
        <p:nvGrpSpPr>
          <p:cNvPr id="279" name="Google Shape;279;p30"/>
          <p:cNvGrpSpPr/>
          <p:nvPr/>
        </p:nvGrpSpPr>
        <p:grpSpPr>
          <a:xfrm>
            <a:off x="2448575" y="1675375"/>
            <a:ext cx="4283325" cy="3204125"/>
            <a:chOff x="2448575" y="1675375"/>
            <a:chExt cx="4283325" cy="3204125"/>
          </a:xfrm>
        </p:grpSpPr>
        <p:grpSp>
          <p:nvGrpSpPr>
            <p:cNvPr id="280" name="Google Shape;280;p30"/>
            <p:cNvGrpSpPr/>
            <p:nvPr/>
          </p:nvGrpSpPr>
          <p:grpSpPr>
            <a:xfrm>
              <a:off x="2448575" y="1879863"/>
              <a:ext cx="4283325" cy="2999638"/>
              <a:chOff x="2448575" y="1879863"/>
              <a:chExt cx="4283325" cy="2999638"/>
            </a:xfrm>
          </p:grpSpPr>
          <p:grpSp>
            <p:nvGrpSpPr>
              <p:cNvPr id="281" name="Google Shape;281;p30"/>
              <p:cNvGrpSpPr/>
              <p:nvPr/>
            </p:nvGrpSpPr>
            <p:grpSpPr>
              <a:xfrm>
                <a:off x="2448575" y="1879863"/>
                <a:ext cx="4246848" cy="2925274"/>
                <a:chOff x="2448575" y="1879863"/>
                <a:chExt cx="4246848" cy="2925274"/>
              </a:xfrm>
            </p:grpSpPr>
            <p:pic>
              <p:nvPicPr>
                <p:cNvPr id="282" name="Google Shape;282;p3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9995" l="16722" r="37055" t="25683"/>
                <a:stretch/>
              </p:blipFill>
              <p:spPr>
                <a:xfrm>
                  <a:off x="2448575" y="1879863"/>
                  <a:ext cx="4226501" cy="1765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3" name="Google Shape;283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50121" l="17040" r="36742" t="27325"/>
                <a:stretch/>
              </p:blipFill>
              <p:spPr>
                <a:xfrm>
                  <a:off x="2448575" y="3645163"/>
                  <a:ext cx="4246848" cy="1159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4" name="Google Shape;284;p30"/>
              <p:cNvGrpSpPr/>
              <p:nvPr/>
            </p:nvGrpSpPr>
            <p:grpSpPr>
              <a:xfrm>
                <a:off x="2816300" y="2084400"/>
                <a:ext cx="3915600" cy="2795100"/>
                <a:chOff x="2816300" y="2084400"/>
                <a:chExt cx="3915600" cy="2795100"/>
              </a:xfrm>
            </p:grpSpPr>
            <p:sp>
              <p:nvSpPr>
                <p:cNvPr id="285" name="Google Shape;285;p30"/>
                <p:cNvSpPr/>
                <p:nvPr/>
              </p:nvSpPr>
              <p:spPr>
                <a:xfrm>
                  <a:off x="52547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30"/>
                <p:cNvSpPr/>
                <p:nvPr/>
              </p:nvSpPr>
              <p:spPr>
                <a:xfrm>
                  <a:off x="62453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30"/>
                <p:cNvSpPr/>
                <p:nvPr/>
              </p:nvSpPr>
              <p:spPr>
                <a:xfrm>
                  <a:off x="2816300" y="2084400"/>
                  <a:ext cx="12870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88" name="Google Shape;288;p30"/>
            <p:cNvCxnSpPr/>
            <p:nvPr/>
          </p:nvCxnSpPr>
          <p:spPr>
            <a:xfrm>
              <a:off x="3111475" y="1675375"/>
              <a:ext cx="33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9" name="Google Shape;289;p30"/>
            <p:cNvCxnSpPr/>
            <p:nvPr/>
          </p:nvCxnSpPr>
          <p:spPr>
            <a:xfrm flipH="1">
              <a:off x="3862425" y="1675375"/>
              <a:ext cx="1500" cy="59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90" name="Google Shape;290;p30"/>
          <p:cNvSpPr txBox="1"/>
          <p:nvPr>
            <p:ph idx="1" type="body"/>
          </p:nvPr>
        </p:nvSpPr>
        <p:spPr>
          <a:xfrm>
            <a:off x="35321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B</a:t>
            </a:r>
            <a:endParaRPr/>
          </a:p>
        </p:txBody>
      </p:sp>
      <p:sp>
        <p:nvSpPr>
          <p:cNvPr id="291" name="Google Shape;291;p30"/>
          <p:cNvSpPr txBox="1"/>
          <p:nvPr>
            <p:ph idx="1" type="body"/>
          </p:nvPr>
        </p:nvSpPr>
        <p:spPr>
          <a:xfrm>
            <a:off x="158275" y="3101150"/>
            <a:ext cx="1287000" cy="76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Associated products!</a:t>
            </a:r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6182700" y="617350"/>
            <a:ext cx="1949700" cy="769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support from high to low</a:t>
            </a:r>
            <a:endParaRPr/>
          </a:p>
        </p:txBody>
      </p:sp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7410500" y="1488900"/>
            <a:ext cx="1533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Seek lift&gt;1</a:t>
            </a:r>
            <a:endParaRPr/>
          </a:p>
        </p:txBody>
      </p:sp>
      <p:cxnSp>
        <p:nvCxnSpPr>
          <p:cNvPr id="294" name="Google Shape;294;p30"/>
          <p:cNvCxnSpPr>
            <a:endCxn id="285" idx="0"/>
          </p:cNvCxnSpPr>
          <p:nvPr/>
        </p:nvCxnSpPr>
        <p:spPr>
          <a:xfrm flipH="1">
            <a:off x="5498000" y="1376100"/>
            <a:ext cx="688200" cy="7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0"/>
          <p:cNvCxnSpPr>
            <a:stCxn id="293" idx="1"/>
            <a:endCxn id="286" idx="0"/>
          </p:cNvCxnSpPr>
          <p:nvPr/>
        </p:nvCxnSpPr>
        <p:spPr>
          <a:xfrm flipH="1">
            <a:off x="6488600" y="1730250"/>
            <a:ext cx="9219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0"/>
          <p:cNvCxnSpPr>
            <a:stCxn id="291" idx="3"/>
            <a:endCxn id="287" idx="1"/>
          </p:cNvCxnSpPr>
          <p:nvPr/>
        </p:nvCxnSpPr>
        <p:spPr>
          <a:xfrm flipH="1" rot="10800000">
            <a:off x="1445275" y="3482000"/>
            <a:ext cx="1371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0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Conclusions &amp; Recommendations</a:t>
            </a:r>
            <a:endParaRPr/>
          </a:p>
        </p:txBody>
      </p:sp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strategies! When promoting Product A, also cross-sell its associated Product B, to boost overall sales,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Email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‘Checkout’ page on e-commerce website</a:t>
            </a:r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 Business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Analytics/Science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EDA, Data Cleaning, Feature Engineering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Modelling &amp; 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Dataset: UCI Retail Dataset </a:t>
            </a:r>
            <a:br>
              <a:rPr lang="en"/>
            </a:br>
            <a:r>
              <a:rPr lang="en"/>
              <a:t>		542k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https://archive.ics.uci.edu/ml/datasets/online+retail</a:t>
            </a:r>
            <a:r>
              <a:rPr lang="en"/>
              <a:t> (used for this project), or </a:t>
            </a:r>
            <a:br>
              <a:rPr lang="en"/>
            </a:br>
            <a:r>
              <a:rPr lang="en"/>
              <a:t>		1.07m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https://archive.ics.uci.edu/ml/datasets/Online+Retail+II</a:t>
            </a:r>
            <a:br>
              <a:rPr lang="en"/>
            </a:b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Email-marketing campaign demo</a:t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-Heroku’s ‘Sendgrid Marketing Campaign’ add-on. A/B testing &amp; analytics</a:t>
            </a:r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3">
            <a:alphaModFix/>
          </a:blip>
          <a:srcRect b="12424" l="0" r="78406" t="5019"/>
          <a:stretch/>
        </p:blipFill>
        <p:spPr>
          <a:xfrm>
            <a:off x="465175" y="1894325"/>
            <a:ext cx="1194413" cy="25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4">
            <a:alphaModFix/>
          </a:blip>
          <a:srcRect b="27911" l="14696" r="1893" t="17393"/>
          <a:stretch/>
        </p:blipFill>
        <p:spPr>
          <a:xfrm>
            <a:off x="4679225" y="1724000"/>
            <a:ext cx="3382800" cy="12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 rotWithShape="1">
          <a:blip r:embed="rId5">
            <a:alphaModFix/>
          </a:blip>
          <a:srcRect b="9989" l="14696" r="1893" t="16932"/>
          <a:stretch/>
        </p:blipFill>
        <p:spPr>
          <a:xfrm>
            <a:off x="4679225" y="3382775"/>
            <a:ext cx="3382800" cy="14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6">
            <a:alphaModFix/>
          </a:blip>
          <a:srcRect b="13201" l="0" r="81961" t="20025"/>
          <a:stretch/>
        </p:blipFill>
        <p:spPr>
          <a:xfrm>
            <a:off x="2653465" y="1935452"/>
            <a:ext cx="1194413" cy="25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249650" y="4444475"/>
            <a:ext cx="1927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Choose customer segment to send to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2176525" y="4444475"/>
            <a:ext cx="2547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A/B testing: vary winning criteria, campaign duration etc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4020200" y="3010900"/>
            <a:ext cx="3289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Vary email content/design/header etc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1843900" y="2917475"/>
            <a:ext cx="5406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 rot="-1692198">
            <a:off x="3950950" y="2712135"/>
            <a:ext cx="525601" cy="4105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 rot="2010522">
            <a:off x="3957899" y="3326215"/>
            <a:ext cx="499399" cy="4106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4980350" y="1462650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6740975" y="3427425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8276725" y="3010900"/>
            <a:ext cx="7389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 txBox="1"/>
          <p:nvPr/>
        </p:nvSpPr>
        <p:spPr>
          <a:xfrm>
            <a:off x="8122650" y="2664850"/>
            <a:ext cx="945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Winner...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winner of email campaign A/B testing</a:t>
            </a:r>
            <a:endParaRPr/>
          </a:p>
        </p:txBody>
      </p:sp>
      <p:sp>
        <p:nvSpPr>
          <p:cNvPr id="331" name="Google Shape;331;p33"/>
          <p:cNvSpPr txBox="1"/>
          <p:nvPr>
            <p:ph idx="1" type="body"/>
          </p:nvPr>
        </p:nvSpPr>
        <p:spPr>
          <a:xfrm>
            <a:off x="547375" y="4081375"/>
            <a:ext cx="196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Version B wins!</a:t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3">
            <a:alphaModFix/>
          </a:blip>
          <a:srcRect b="13479" l="27139" r="21615" t="0"/>
          <a:stretch/>
        </p:blipFill>
        <p:spPr>
          <a:xfrm>
            <a:off x="2606425" y="1171600"/>
            <a:ext cx="3770976" cy="35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/>
          <p:nvPr/>
        </p:nvSpPr>
        <p:spPr>
          <a:xfrm>
            <a:off x="2509375" y="3812575"/>
            <a:ext cx="1136700" cy="1150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everything together...</a:t>
            </a:r>
            <a:endParaRPr/>
          </a:p>
        </p:txBody>
      </p:sp>
      <p:grpSp>
        <p:nvGrpSpPr>
          <p:cNvPr id="340" name="Google Shape;340;p34"/>
          <p:cNvGrpSpPr/>
          <p:nvPr/>
        </p:nvGrpSpPr>
        <p:grpSpPr>
          <a:xfrm>
            <a:off x="431700" y="1144138"/>
            <a:ext cx="8099500" cy="3361463"/>
            <a:chOff x="431700" y="1144138"/>
            <a:chExt cx="8099500" cy="3361463"/>
          </a:xfrm>
        </p:grpSpPr>
        <p:grpSp>
          <p:nvGrpSpPr>
            <p:cNvPr id="341" name="Google Shape;341;p34"/>
            <p:cNvGrpSpPr/>
            <p:nvPr/>
          </p:nvGrpSpPr>
          <p:grpSpPr>
            <a:xfrm>
              <a:off x="431700" y="1144138"/>
              <a:ext cx="8099500" cy="3361463"/>
              <a:chOff x="431700" y="1982338"/>
              <a:chExt cx="8099500" cy="3361463"/>
            </a:xfrm>
          </p:grpSpPr>
          <p:sp>
            <p:nvSpPr>
              <p:cNvPr id="342" name="Google Shape;342;p34"/>
              <p:cNvSpPr txBox="1"/>
              <p:nvPr/>
            </p:nvSpPr>
            <p:spPr>
              <a:xfrm>
                <a:off x="6275200" y="1982338"/>
                <a:ext cx="2256000" cy="8607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u="sng">
                    <a:latin typeface="Old Standard TT"/>
                    <a:ea typeface="Old Standard TT"/>
                    <a:cs typeface="Old Standard TT"/>
                    <a:sym typeface="Old Standard TT"/>
                  </a:rPr>
                  <a:t>E-commerce Website</a:t>
                </a:r>
                <a:endParaRPr u="sng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-Product recommendation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-MBA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343" name="Google Shape;343;p34"/>
              <p:cNvSpPr txBox="1"/>
              <p:nvPr/>
            </p:nvSpPr>
            <p:spPr>
              <a:xfrm>
                <a:off x="2786650" y="3486200"/>
                <a:ext cx="1823100" cy="18576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Customer segments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-Kmeans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grpSp>
            <p:nvGrpSpPr>
              <p:cNvPr id="344" name="Google Shape;344;p34"/>
              <p:cNvGrpSpPr/>
              <p:nvPr/>
            </p:nvGrpSpPr>
            <p:grpSpPr>
              <a:xfrm>
                <a:off x="3002013" y="3629950"/>
                <a:ext cx="1311175" cy="1258025"/>
                <a:chOff x="3697425" y="3782075"/>
                <a:chExt cx="1311175" cy="1258025"/>
              </a:xfrm>
            </p:grpSpPr>
            <p:sp>
              <p:nvSpPr>
                <p:cNvPr id="345" name="Google Shape;345;p34"/>
                <p:cNvSpPr/>
                <p:nvPr/>
              </p:nvSpPr>
              <p:spPr>
                <a:xfrm>
                  <a:off x="3891700" y="3782075"/>
                  <a:ext cx="516900" cy="4713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34"/>
                <p:cNvSpPr/>
                <p:nvPr/>
              </p:nvSpPr>
              <p:spPr>
                <a:xfrm>
                  <a:off x="4408600" y="3853025"/>
                  <a:ext cx="516900" cy="4713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34"/>
                <p:cNvSpPr/>
                <p:nvPr/>
              </p:nvSpPr>
              <p:spPr>
                <a:xfrm>
                  <a:off x="4491700" y="4297625"/>
                  <a:ext cx="516900" cy="471300"/>
                </a:xfrm>
                <a:prstGeom prst="ellipse">
                  <a:avLst/>
                </a:prstGeom>
                <a:solidFill>
                  <a:srgbClr val="00FF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34"/>
                <p:cNvSpPr/>
                <p:nvPr/>
              </p:nvSpPr>
              <p:spPr>
                <a:xfrm>
                  <a:off x="3697425" y="4214300"/>
                  <a:ext cx="516900" cy="4713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4"/>
                <p:cNvSpPr/>
                <p:nvPr/>
              </p:nvSpPr>
              <p:spPr>
                <a:xfrm>
                  <a:off x="4055100" y="4568800"/>
                  <a:ext cx="516900" cy="471300"/>
                </a:xfrm>
                <a:prstGeom prst="ellipse">
                  <a:avLst/>
                </a:prstGeom>
                <a:solidFill>
                  <a:srgbClr val="99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" name="Google Shape;350;p34"/>
              <p:cNvGrpSpPr/>
              <p:nvPr/>
            </p:nvGrpSpPr>
            <p:grpSpPr>
              <a:xfrm>
                <a:off x="431700" y="1982350"/>
                <a:ext cx="5205600" cy="860700"/>
                <a:chOff x="2946300" y="1982350"/>
                <a:chExt cx="5205600" cy="860700"/>
              </a:xfrm>
            </p:grpSpPr>
            <p:sp>
              <p:nvSpPr>
                <p:cNvPr id="351" name="Google Shape;351;p34"/>
                <p:cNvSpPr txBox="1"/>
                <p:nvPr/>
              </p:nvSpPr>
              <p:spPr>
                <a:xfrm>
                  <a:off x="2946300" y="1982350"/>
                  <a:ext cx="3250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Sendgrid Email Marketing Campaign</a:t>
                  </a:r>
                  <a:r>
                    <a:rPr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 </a:t>
                  </a:r>
                  <a:endParaRPr u="sng"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-A/B testing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  <p:sp>
              <p:nvSpPr>
                <p:cNvPr id="352" name="Google Shape;352;p34"/>
                <p:cNvSpPr txBox="1"/>
                <p:nvPr/>
              </p:nvSpPr>
              <p:spPr>
                <a:xfrm>
                  <a:off x="6197100" y="1982350"/>
                  <a:ext cx="1954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General Marketing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</p:grpSp>
          <p:sp>
            <p:nvSpPr>
              <p:cNvPr id="353" name="Google Shape;353;p34"/>
              <p:cNvSpPr/>
              <p:nvPr/>
            </p:nvSpPr>
            <p:spPr>
              <a:xfrm flipH="1" rot="5400000">
                <a:off x="5288650" y="1976050"/>
                <a:ext cx="1463400" cy="32508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4"/>
              <p:cNvSpPr/>
              <p:nvPr/>
            </p:nvSpPr>
            <p:spPr>
              <a:xfrm rot="1118159">
                <a:off x="3480435" y="2842341"/>
                <a:ext cx="135188" cy="851922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4"/>
              <p:cNvSpPr/>
              <p:nvPr/>
            </p:nvSpPr>
            <p:spPr>
              <a:xfrm rot="-927360">
                <a:off x="3765173" y="2841144"/>
                <a:ext cx="135085" cy="974343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 rot="790215">
                <a:off x="3470988" y="2843360"/>
                <a:ext cx="154052" cy="1304958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 rot="-405713">
                <a:off x="3709031" y="2840397"/>
                <a:ext cx="135039" cy="1407511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3626550" y="2843046"/>
                <a:ext cx="135300" cy="16122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34"/>
            <p:cNvSpPr txBox="1"/>
            <p:nvPr/>
          </p:nvSpPr>
          <p:spPr>
            <a:xfrm>
              <a:off x="1804175" y="2571750"/>
              <a:ext cx="1502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latin typeface="Old Standard TT"/>
                  <a:ea typeface="Old Standard TT"/>
                  <a:cs typeface="Old Standard TT"/>
                  <a:sym typeface="Old Standard TT"/>
                </a:rPr>
                <a:t>Marketing Dashboard</a:t>
              </a:r>
              <a:endParaRPr b="1" u="sng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60" name="Google Shape;360;p34"/>
            <p:cNvSpPr txBox="1"/>
            <p:nvPr/>
          </p:nvSpPr>
          <p:spPr>
            <a:xfrm>
              <a:off x="3807450" y="2114150"/>
              <a:ext cx="18561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ld Standard TT"/>
                  <a:ea typeface="Old Standard TT"/>
                  <a:cs typeface="Old Standard TT"/>
                  <a:sym typeface="Old Standard TT"/>
                </a:rPr>
                <a:t>Tailored marketing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66" name="Google Shape;366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-Marketing dashboard: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https://public.tableau.com/profile/lim.yu.zheng#!/vizhome/UCI-retail-recommenderMarketing-Dashboard/Story1?publish=yes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-Mock e-commerce website with collaborative-filtering recommendation engine, and Market Basket Analysis recommendations: 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http://uci-retail-recommender.herokuapp.com/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-Email marketing campaign control page is accessed by my id &amp; pswd, not shareable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Business Problems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7083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1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Customer segmentation: </a:t>
            </a:r>
            <a:br>
              <a:rPr lang="en" sz="1500"/>
            </a:br>
            <a:r>
              <a:rPr lang="en" sz="1500"/>
              <a:t>How can we </a:t>
            </a:r>
            <a:r>
              <a:rPr b="1" lang="en" sz="1500" u="sng"/>
              <a:t>segment customers</a:t>
            </a:r>
            <a:r>
              <a:rPr lang="en" sz="1500"/>
              <a:t>, into different clusters, so as to </a:t>
            </a:r>
            <a:r>
              <a:rPr b="1" lang="en" sz="1500" u="sng"/>
              <a:t>deliver tailored marketing strategies</a:t>
            </a:r>
            <a:r>
              <a:rPr lang="en" sz="1500"/>
              <a:t>, so as to </a:t>
            </a:r>
            <a:r>
              <a:rPr b="1" lang="en" sz="1500" u="sng"/>
              <a:t>minimise promotional costs/retain loyal customers/raise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Product Recommendation: </a:t>
            </a:r>
            <a:br>
              <a:rPr lang="en" sz="1500"/>
            </a:br>
            <a:r>
              <a:rPr lang="en" sz="1500"/>
              <a:t>How can we also </a:t>
            </a:r>
            <a:r>
              <a:rPr b="1" lang="en" sz="1500" u="sng"/>
              <a:t>recommend specific products</a:t>
            </a:r>
            <a:r>
              <a:rPr lang="en" sz="1500"/>
              <a:t>, to specific individuals,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Continued customer engagement: </a:t>
            </a:r>
            <a:br>
              <a:rPr lang="en" sz="1500"/>
            </a:br>
            <a:r>
              <a:rPr lang="en" sz="1500"/>
              <a:t>How can we FURTHER </a:t>
            </a:r>
            <a:r>
              <a:rPr b="1" lang="en" sz="1500" u="sng"/>
              <a:t>engage customers through email/promotion campaigns</a:t>
            </a:r>
            <a:r>
              <a:rPr lang="en" sz="1500"/>
              <a:t>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900" y="1593195"/>
            <a:ext cx="1147950" cy="75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14525" l="-7339" r="7340" t="-7341"/>
          <a:stretch/>
        </p:blipFill>
        <p:spPr>
          <a:xfrm>
            <a:off x="7676501" y="2738656"/>
            <a:ext cx="1133700" cy="7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3805" l="14031" r="23523" t="9413"/>
          <a:stretch/>
        </p:blipFill>
        <p:spPr>
          <a:xfrm>
            <a:off x="7758100" y="3914100"/>
            <a:ext cx="975902" cy="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Customer Segmentation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Approach: RFM, Kmeans, DB-Scan</a:t>
            </a:r>
            <a:br>
              <a:rPr lang="en"/>
            </a:br>
            <a:r>
              <a:rPr lang="en"/>
              <a:t>Evaluation: Elbow method, Silhouette Score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Kmeans’</a:t>
            </a:r>
            <a:r>
              <a:rPr b="1" lang="en"/>
              <a:t> </a:t>
            </a:r>
            <a:r>
              <a:rPr b="1" lang="en" u="sng"/>
              <a:t>5 clusters </a:t>
            </a:r>
            <a:r>
              <a:rPr b="1" lang="en" u="sng"/>
              <a:t>best</a:t>
            </a:r>
            <a:r>
              <a:rPr b="1" lang="en"/>
              <a:t> (Silhouette score: </a:t>
            </a:r>
            <a:r>
              <a:rPr b="1" lang="en" u="sng"/>
              <a:t>0.58</a:t>
            </a:r>
            <a:r>
              <a:rPr b="1" lang="en"/>
              <a:t>)</a:t>
            </a:r>
            <a:endParaRPr b="1"/>
          </a:p>
        </p:txBody>
      </p:sp>
      <p:graphicFrame>
        <p:nvGraphicFramePr>
          <p:cNvPr id="83" name="Google Shape;83;p16"/>
          <p:cNvGraphicFramePr/>
          <p:nvPr/>
        </p:nvGraphicFramePr>
        <p:xfrm>
          <a:off x="2185800" y="24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{50CC8726-3ABE-460F-A661-CD5AB15B10C3}</a:tableStyleId>
              </a:tblPr>
              <a:tblGrid>
                <a:gridCol w="1012175"/>
                <a:gridCol w="1012175"/>
                <a:gridCol w="384975"/>
                <a:gridCol w="1143650"/>
                <a:gridCol w="384975"/>
                <a:gridCol w="1044550"/>
                <a:gridCol w="417300"/>
                <a:gridCol w="913000"/>
              </a:tblGrid>
              <a:tr h="95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Recency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(days since last purchase)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Freq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(no. of transactions)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Monetary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(total spend)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RFM combined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Person 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222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C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444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624725" y="2839325"/>
            <a:ext cx="1331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RFM: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Split into eg. 4 quartiles, then rank based on %tile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464125" y="1738825"/>
            <a:ext cx="2584200" cy="53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Marketing Dashboard deployed online on ‘Tableau Public’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24350" l="15990" r="16936" t="54244"/>
          <a:stretch/>
        </p:blipFill>
        <p:spPr>
          <a:xfrm>
            <a:off x="2399526" y="1095400"/>
            <a:ext cx="5012002" cy="8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71600"/>
            <a:ext cx="8520600" cy="377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-removed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nulls for CustomerID</a:t>
            </a:r>
            <a:r>
              <a:rPr lang="en"/>
              <a:t>, because without ID we can’t identify them</a:t>
            </a:r>
            <a:br>
              <a:rPr lang="en"/>
            </a:br>
            <a:r>
              <a:rPr lang="en"/>
              <a:t>-</a:t>
            </a:r>
            <a:r>
              <a:rPr lang="en"/>
              <a:t>removed duplicated rows</a:t>
            </a:r>
            <a:br>
              <a:rPr lang="en"/>
            </a:br>
            <a:r>
              <a:rPr lang="en">
                <a:solidFill>
                  <a:srgbClr val="0000FF"/>
                </a:solidFill>
              </a:rPr>
              <a:t>-identical products have variations in StockCode/</a:t>
            </a:r>
            <a:r>
              <a:rPr lang="en">
                <a:solidFill>
                  <a:srgbClr val="00FFFF"/>
                </a:solidFill>
              </a:rPr>
              <a:t>Description</a:t>
            </a:r>
            <a:r>
              <a:rPr lang="en"/>
              <a:t>, hence c</a:t>
            </a:r>
            <a:r>
              <a:rPr lang="en"/>
              <a:t>ommonized StockCode, Description for such products</a:t>
            </a:r>
            <a:br>
              <a:rPr lang="en"/>
            </a:br>
            <a:r>
              <a:rPr lang="en"/>
              <a:t>-Some product purchases have a mix of +ve/</a:t>
            </a:r>
            <a:r>
              <a:rPr lang="en">
                <a:solidFill>
                  <a:srgbClr val="FF00FF"/>
                </a:solidFill>
              </a:rPr>
              <a:t>-ve Quantities</a:t>
            </a:r>
            <a:r>
              <a:rPr lang="en"/>
              <a:t>, hence summed Customers’ purchases for each product, and removed those that are still sum -ve</a:t>
            </a:r>
            <a:br>
              <a:rPr lang="en"/>
            </a:br>
            <a:r>
              <a:rPr lang="en"/>
              <a:t>-created TotalPrice column, via UnitPrice x Summed Quantity</a:t>
            </a:r>
            <a:br>
              <a:rPr lang="en"/>
            </a:br>
            <a:r>
              <a:rPr lang="en"/>
              <a:t>-created Year, Month columns from InvoiceDate</a:t>
            </a:r>
            <a:br>
              <a:rPr lang="en"/>
            </a:br>
            <a:r>
              <a:rPr lang="en"/>
              <a:t>-created R,F,M columns for each customer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Data cleaning, Feature Engineering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216325" y="1238650"/>
            <a:ext cx="1183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Original dataset: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63080" l="33644" r="55479" t="41971"/>
          <a:stretch/>
        </p:blipFill>
        <p:spPr>
          <a:xfrm flipH="1" rot="10800000">
            <a:off x="3555750" y="1893576"/>
            <a:ext cx="406474" cy="1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31487" l="31324" r="55061" t="65384"/>
          <a:stretch/>
        </p:blipFill>
        <p:spPr>
          <a:xfrm>
            <a:off x="3857625" y="1879875"/>
            <a:ext cx="1017274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31685" l="27588" r="69331" t="65186"/>
          <a:stretch/>
        </p:blipFill>
        <p:spPr>
          <a:xfrm>
            <a:off x="3264463" y="1862379"/>
            <a:ext cx="230102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35029" l="27109" r="69985" t="61059"/>
          <a:stretch/>
        </p:blipFill>
        <p:spPr>
          <a:xfrm>
            <a:off x="3264475" y="1675225"/>
            <a:ext cx="230102" cy="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35029" l="30883" r="49717" t="61059"/>
          <a:stretch/>
        </p:blipFill>
        <p:spPr>
          <a:xfrm>
            <a:off x="3505373" y="1687978"/>
            <a:ext cx="1449475" cy="1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028750" y="1228900"/>
            <a:ext cx="230100" cy="766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524150" y="1713325"/>
            <a:ext cx="312300" cy="11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3188275" y="13887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264475" y="18459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264475" y="15411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188275" y="16935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Post-cleaning EDA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30337" l="16177" r="58662" t="54086"/>
          <a:stretch/>
        </p:blipFill>
        <p:spPr>
          <a:xfrm>
            <a:off x="299338" y="1171588"/>
            <a:ext cx="2831525" cy="9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20742" l="17157" r="11678" t="35807"/>
          <a:stretch/>
        </p:blipFill>
        <p:spPr>
          <a:xfrm>
            <a:off x="4247525" y="1171610"/>
            <a:ext cx="4584773" cy="15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31889" l="16930" r="50541" t="29773"/>
          <a:stretch/>
        </p:blipFill>
        <p:spPr>
          <a:xfrm>
            <a:off x="6165100" y="3172786"/>
            <a:ext cx="2667202" cy="17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b="46984" l="16471" r="64625" t="47995"/>
          <a:stretch/>
        </p:blipFill>
        <p:spPr>
          <a:xfrm>
            <a:off x="3130850" y="3024938"/>
            <a:ext cx="2067269" cy="3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7">
            <a:alphaModFix/>
          </a:blip>
          <a:srcRect b="24675" l="16248" r="56309" t="48961"/>
          <a:stretch/>
        </p:blipFill>
        <p:spPr>
          <a:xfrm>
            <a:off x="299350" y="3585125"/>
            <a:ext cx="2509402" cy="1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Downsides:</a:t>
            </a:r>
            <a:br>
              <a:rPr lang="en"/>
            </a:br>
            <a:r>
              <a:rPr lang="en"/>
              <a:t>-</a:t>
            </a:r>
            <a:r>
              <a:rPr lang="en"/>
              <a:t>very similar spenders at edge of eg. </a:t>
            </a:r>
            <a:r>
              <a:rPr lang="en">
                <a:solidFill>
                  <a:srgbClr val="FF0000"/>
                </a:solidFill>
              </a:rPr>
              <a:t>M tiers 1&amp;2</a:t>
            </a:r>
            <a:r>
              <a:rPr lang="en"/>
              <a:t>, may wrongfully be sorted into different groups</a:t>
            </a:r>
            <a:br>
              <a:rPr lang="en"/>
            </a:br>
            <a:r>
              <a:rPr lang="en"/>
              <a:t>-HUUUGE no. of groups (up to 4x4x4=64 combinations) </a:t>
            </a:r>
            <a:r>
              <a:rPr lang="en"/>
              <a:t>to manage </a:t>
            </a:r>
            <a:r>
              <a:rPr lang="en"/>
              <a:t>for marketing team</a:t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625558" y="1011626"/>
            <a:ext cx="4742429" cy="1041257"/>
            <a:chOff x="387900" y="982026"/>
            <a:chExt cx="4979974" cy="1230800"/>
          </a:xfrm>
        </p:grpSpPr>
        <p:pic>
          <p:nvPicPr>
            <p:cNvPr id="125" name="Google Shape;125;p19"/>
            <p:cNvPicPr preferRelativeResize="0"/>
            <p:nvPr/>
          </p:nvPicPr>
          <p:blipFill rotWithShape="1">
            <a:blip r:embed="rId3">
              <a:alphaModFix/>
            </a:blip>
            <a:srcRect b="39688" l="16667" r="55297" t="35391"/>
            <a:stretch/>
          </p:blipFill>
          <p:spPr>
            <a:xfrm>
              <a:off x="2886936" y="1019007"/>
              <a:ext cx="2480938" cy="1170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9"/>
            <p:cNvSpPr/>
            <p:nvPr/>
          </p:nvSpPr>
          <p:spPr>
            <a:xfrm>
              <a:off x="2454750" y="1442375"/>
              <a:ext cx="363000" cy="378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19"/>
            <p:cNvGrpSpPr/>
            <p:nvPr/>
          </p:nvGrpSpPr>
          <p:grpSpPr>
            <a:xfrm>
              <a:off x="387900" y="982026"/>
              <a:ext cx="2003798" cy="1230800"/>
              <a:chOff x="387900" y="982026"/>
              <a:chExt cx="2003798" cy="1230800"/>
            </a:xfrm>
          </p:grpSpPr>
          <p:pic>
            <p:nvPicPr>
              <p:cNvPr id="128" name="Google Shape;128;p19"/>
              <p:cNvPicPr preferRelativeResize="0"/>
              <p:nvPr/>
            </p:nvPicPr>
            <p:blipFill rotWithShape="1">
              <a:blip r:embed="rId4">
                <a:alphaModFix/>
              </a:blip>
              <a:srcRect b="27780" l="16713" r="60641" t="46021"/>
              <a:stretch/>
            </p:blipFill>
            <p:spPr>
              <a:xfrm>
                <a:off x="387900" y="982026"/>
                <a:ext cx="2003798" cy="1230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9" name="Google Shape;129;p19"/>
              <p:cNvGrpSpPr/>
              <p:nvPr/>
            </p:nvGrpSpPr>
            <p:grpSpPr>
              <a:xfrm>
                <a:off x="1959450" y="2050876"/>
                <a:ext cx="363000" cy="138910"/>
                <a:chOff x="2502375" y="2432851"/>
                <a:chExt cx="363000" cy="138910"/>
              </a:xfrm>
            </p:grpSpPr>
            <p:pic>
              <p:nvPicPr>
                <p:cNvPr id="130" name="Google Shape;130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4474" r="61423" t="61766"/>
                <a:stretch/>
              </p:blipFill>
              <p:spPr>
                <a:xfrm>
                  <a:off x="2502375" y="2432851"/>
                  <a:ext cx="363000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" name="Google Shape;131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7196" r="61734" t="61766"/>
                <a:stretch/>
              </p:blipFill>
              <p:spPr>
                <a:xfrm>
                  <a:off x="2627900" y="2432862"/>
                  <a:ext cx="94589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(baseline model)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2117800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4604264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2117800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4604264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 b="29447" l="17182" r="8173" t="27850"/>
          <a:stretch/>
        </p:blipFill>
        <p:spPr>
          <a:xfrm>
            <a:off x="2200787" y="3436709"/>
            <a:ext cx="4742424" cy="152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1-10 clusters...</a:t>
            </a:r>
            <a:br>
              <a:rPr lang="en"/>
            </a:br>
            <a:br>
              <a:rPr lang="en"/>
            </a:br>
            <a:r>
              <a:rPr lang="en"/>
              <a:t>Elbow: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5 clusters best?</a:t>
            </a:r>
            <a:r>
              <a:rPr lang="en"/>
              <a:t> (best score of  0.58)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eps: [0.02, 0.1, 0.4], min_samples: [2,5,9]</a:t>
            </a: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3 clusters best?</a:t>
            </a:r>
            <a:r>
              <a:rPr lang="en"/>
              <a:t> (best score of 0.62, best params eps=0.4, min_samples=9)</a:t>
            </a:r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48324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DB-Scan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26883" l="17245" r="52419" t="33949"/>
          <a:stretch/>
        </p:blipFill>
        <p:spPr>
          <a:xfrm>
            <a:off x="1407850" y="1780438"/>
            <a:ext cx="2179248" cy="15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2076925" y="2502250"/>
            <a:ext cx="195000" cy="78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2112225" y="2243250"/>
            <a:ext cx="1491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 clusters best?</a:t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003300" y="3951688"/>
            <a:ext cx="30576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BUT!!!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As rule of thumb, 3 clusters is too few! Typically ~8!</a:t>
            </a: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SO… Use 5 clusters.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111200" y="97300"/>
            <a:ext cx="2349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Evaluate other models...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-75750" y="3915175"/>
            <a:ext cx="4619176" cy="1276450"/>
            <a:chOff x="-75750" y="3915175"/>
            <a:chExt cx="4619176" cy="1276450"/>
          </a:xfrm>
        </p:grpSpPr>
        <p:pic>
          <p:nvPicPr>
            <p:cNvPr id="154" name="Google Shape;154;p20"/>
            <p:cNvPicPr preferRelativeResize="0"/>
            <p:nvPr/>
          </p:nvPicPr>
          <p:blipFill rotWithShape="1">
            <a:blip r:embed="rId4">
              <a:alphaModFix/>
            </a:blip>
            <a:srcRect b="29468" l="0" r="72445" t="48005"/>
            <a:stretch/>
          </p:blipFill>
          <p:spPr>
            <a:xfrm>
              <a:off x="2962625" y="3922239"/>
              <a:ext cx="1552600" cy="115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0"/>
            <p:cNvPicPr preferRelativeResize="0"/>
            <p:nvPr/>
          </p:nvPicPr>
          <p:blipFill rotWithShape="1">
            <a:blip r:embed="rId5">
              <a:alphaModFix/>
            </a:blip>
            <a:srcRect b="28171" l="73528" r="5130" t="48915"/>
            <a:stretch/>
          </p:blipFill>
          <p:spPr>
            <a:xfrm>
              <a:off x="3340925" y="3967650"/>
              <a:ext cx="1202501" cy="11785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" name="Google Shape;156;p20"/>
            <p:cNvGrpSpPr/>
            <p:nvPr/>
          </p:nvGrpSpPr>
          <p:grpSpPr>
            <a:xfrm>
              <a:off x="1379200" y="3915175"/>
              <a:ext cx="1583426" cy="1231038"/>
              <a:chOff x="1379200" y="3915175"/>
              <a:chExt cx="1583426" cy="1231038"/>
            </a:xfrm>
          </p:grpSpPr>
          <p:pic>
            <p:nvPicPr>
              <p:cNvPr id="157" name="Google Shape;157;p20"/>
              <p:cNvPicPr preferRelativeResize="0"/>
              <p:nvPr/>
            </p:nvPicPr>
            <p:blipFill rotWithShape="1">
              <a:blip r:embed="rId4">
                <a:alphaModFix/>
              </a:blip>
              <a:srcRect b="53085" l="0" r="72445" t="24001"/>
              <a:stretch/>
            </p:blipFill>
            <p:spPr>
              <a:xfrm>
                <a:off x="1379200" y="3915175"/>
                <a:ext cx="1552600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20"/>
              <p:cNvPicPr preferRelativeResize="0"/>
              <p:nvPr/>
            </p:nvPicPr>
            <p:blipFill rotWithShape="1">
              <a:blip r:embed="rId5">
                <a:alphaModFix/>
              </a:blip>
              <a:srcRect b="52149" l="73528" r="5130" t="24936"/>
              <a:stretch/>
            </p:blipFill>
            <p:spPr>
              <a:xfrm>
                <a:off x="1760125" y="3967638"/>
                <a:ext cx="1202501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9" name="Google Shape;159;p20"/>
            <p:cNvGrpSpPr/>
            <p:nvPr/>
          </p:nvGrpSpPr>
          <p:grpSpPr>
            <a:xfrm>
              <a:off x="-75750" y="3922250"/>
              <a:ext cx="1552600" cy="1269375"/>
              <a:chOff x="-75750" y="3922250"/>
              <a:chExt cx="1552600" cy="1269375"/>
            </a:xfrm>
          </p:grpSpPr>
          <p:pic>
            <p:nvPicPr>
              <p:cNvPr id="160" name="Google Shape;160;p20"/>
              <p:cNvPicPr preferRelativeResize="0"/>
              <p:nvPr/>
            </p:nvPicPr>
            <p:blipFill rotWithShape="1">
              <a:blip r:embed="rId4">
                <a:alphaModFix/>
              </a:blip>
              <a:srcRect b="77474" l="0" r="72445" t="0"/>
              <a:stretch/>
            </p:blipFill>
            <p:spPr>
              <a:xfrm>
                <a:off x="-75750" y="3922250"/>
                <a:ext cx="1552600" cy="115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20"/>
              <p:cNvPicPr preferRelativeResize="0"/>
              <p:nvPr/>
            </p:nvPicPr>
            <p:blipFill rotWithShape="1">
              <a:blip r:embed="rId5">
                <a:alphaModFix/>
              </a:blip>
              <a:srcRect b="75320" l="73528" r="5130" t="0"/>
              <a:stretch/>
            </p:blipFill>
            <p:spPr>
              <a:xfrm>
                <a:off x="272050" y="3922250"/>
                <a:ext cx="1202501" cy="1269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2" name="Google Shape;162;p20"/>
          <p:cNvGrpSpPr/>
          <p:nvPr/>
        </p:nvGrpSpPr>
        <p:grpSpPr>
          <a:xfrm>
            <a:off x="4625150" y="2529238"/>
            <a:ext cx="4567475" cy="1269375"/>
            <a:chOff x="4625150" y="2529238"/>
            <a:chExt cx="4567475" cy="1269375"/>
          </a:xfrm>
        </p:grpSpPr>
        <p:grpSp>
          <p:nvGrpSpPr>
            <p:cNvPr id="163" name="Google Shape;163;p20"/>
            <p:cNvGrpSpPr/>
            <p:nvPr/>
          </p:nvGrpSpPr>
          <p:grpSpPr>
            <a:xfrm>
              <a:off x="4625150" y="2532975"/>
              <a:ext cx="4543750" cy="1184375"/>
              <a:chOff x="4625150" y="2456775"/>
              <a:chExt cx="4543750" cy="1184375"/>
            </a:xfrm>
          </p:grpSpPr>
          <p:pic>
            <p:nvPicPr>
              <p:cNvPr id="164" name="Google Shape;164;p20"/>
              <p:cNvPicPr preferRelativeResize="0"/>
              <p:nvPr/>
            </p:nvPicPr>
            <p:blipFill rotWithShape="1">
              <a:blip r:embed="rId6">
                <a:alphaModFix/>
              </a:blip>
              <a:srcRect b="29414" l="0" r="72242" t="48168"/>
              <a:stretch/>
            </p:blipFill>
            <p:spPr>
              <a:xfrm>
                <a:off x="7598850" y="2488175"/>
                <a:ext cx="1570050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20"/>
              <p:cNvPicPr preferRelativeResize="0"/>
              <p:nvPr/>
            </p:nvPicPr>
            <p:blipFill rotWithShape="1">
              <a:blip r:embed="rId6">
                <a:alphaModFix/>
              </a:blip>
              <a:srcRect b="53282" l="1387" r="72243" t="24721"/>
              <a:stretch/>
            </p:blipFill>
            <p:spPr>
              <a:xfrm>
                <a:off x="6082350" y="2502250"/>
                <a:ext cx="1491599" cy="1131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20"/>
              <p:cNvPicPr preferRelativeResize="0"/>
              <p:nvPr/>
            </p:nvPicPr>
            <p:blipFill rotWithShape="1">
              <a:blip r:embed="rId6">
                <a:alphaModFix/>
              </a:blip>
              <a:srcRect b="77583" l="2435" r="72241" t="0"/>
              <a:stretch/>
            </p:blipFill>
            <p:spPr>
              <a:xfrm>
                <a:off x="4625150" y="2456775"/>
                <a:ext cx="1432301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7" name="Google Shape;167;p20"/>
            <p:cNvPicPr preferRelativeResize="0"/>
            <p:nvPr/>
          </p:nvPicPr>
          <p:blipFill rotWithShape="1">
            <a:blip r:embed="rId7">
              <a:alphaModFix/>
            </a:blip>
            <a:srcRect b="28067" l="73630" r="5110" t="49019"/>
            <a:stretch/>
          </p:blipFill>
          <p:spPr>
            <a:xfrm>
              <a:off x="7990125" y="2609825"/>
              <a:ext cx="1202500" cy="117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 rotWithShape="1">
            <a:blip r:embed="rId7">
              <a:alphaModFix/>
            </a:blip>
            <a:srcRect b="52386" l="73630" r="5110" t="24586"/>
            <a:stretch/>
          </p:blipFill>
          <p:spPr>
            <a:xfrm>
              <a:off x="6407300" y="2571738"/>
              <a:ext cx="1202500" cy="118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0"/>
            <p:cNvPicPr preferRelativeResize="0"/>
            <p:nvPr/>
          </p:nvPicPr>
          <p:blipFill rotWithShape="1">
            <a:blip r:embed="rId7">
              <a:alphaModFix/>
            </a:blip>
            <a:srcRect b="75320" l="73630" r="5110" t="0"/>
            <a:stretch/>
          </p:blipFill>
          <p:spPr>
            <a:xfrm>
              <a:off x="4890025" y="2529238"/>
              <a:ext cx="1202500" cy="1269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21623" l="16618" r="44796" t="33947"/>
          <a:stretch/>
        </p:blipFill>
        <p:spPr>
          <a:xfrm>
            <a:off x="181625" y="1724213"/>
            <a:ext cx="3190301" cy="2066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Conclusion &amp; Recommendations</a:t>
            </a:r>
            <a:endParaRPr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Best model: </a:t>
            </a:r>
            <a:r>
              <a:rPr lang="en" sz="1800"/>
              <a:t>Kmeans</a:t>
            </a:r>
            <a:br>
              <a:rPr lang="en" sz="3000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77" name="Google Shape;177;p21"/>
          <p:cNvSpPr txBox="1"/>
          <p:nvPr>
            <p:ph idx="2" type="body"/>
          </p:nvPr>
        </p:nvSpPr>
        <p:spPr>
          <a:xfrm>
            <a:off x="3568400" y="943075"/>
            <a:ext cx="5575500" cy="4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ndustry’s marketing-strategy recommendations for each cluster:</a:t>
            </a:r>
            <a:br>
              <a:rPr lang="en"/>
            </a:br>
            <a:br>
              <a:rPr lang="en" sz="550"/>
            </a:br>
            <a:r>
              <a:rPr lang="en" sz="500">
                <a:solidFill>
                  <a:srgbClr val="CCCCCC"/>
                </a:solidFill>
              </a:rPr>
              <a:t>A. Core - Your Best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111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Highly engaged customers who have bought the most recent, the most often, and generated the most revenue.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Focus on loyalty programs and new product introductions. These customers have proven to have a higher willingness to pay, so don't use discount pricing to generate incremental sales. Instead, focus on value added offers through product recommendations based on previous purchases.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/>
            </a:br>
            <a:r>
              <a:rPr lang="en" sz="500"/>
              <a:t>B. Loyal - Your Most Loyal Customers (kmeans cluster 3!)</a:t>
            </a:r>
            <a:br>
              <a:rPr lang="en" sz="500"/>
            </a:br>
            <a:r>
              <a:rPr lang="en" sz="500"/>
              <a:t>- RFM group: X1X</a:t>
            </a:r>
            <a:br>
              <a:rPr lang="en" sz="500"/>
            </a:br>
            <a:r>
              <a:rPr lang="en" sz="500"/>
              <a:t>- Who They Are: Customers who buy the most often from your store.</a:t>
            </a:r>
            <a:br>
              <a:rPr lang="en" sz="500"/>
            </a:br>
            <a:r>
              <a:rPr lang="en" sz="500"/>
              <a:t>- Marketing Strategies: Loyalty programs are effective for these repeat visitors. Advocacy programs and reviews are also common X1X strategies. Lastly, consider rewarding these customers with Free Shipping or other like benefits.</a:t>
            </a:r>
            <a:br>
              <a:rPr lang="en" sz="500"/>
            </a:br>
            <a:br>
              <a:rPr lang="en" sz="500"/>
            </a:br>
            <a:r>
              <a:rPr lang="en" sz="500"/>
              <a:t>C. Whales - Your Highest Paying Customers (kmeans cluster 2!)</a:t>
            </a:r>
            <a:br>
              <a:rPr lang="en" sz="500"/>
            </a:br>
            <a:r>
              <a:rPr lang="en" sz="500"/>
              <a:t>- RFM group: XX1</a:t>
            </a:r>
            <a:br>
              <a:rPr lang="en" sz="500"/>
            </a:br>
            <a:r>
              <a:rPr lang="en" sz="500"/>
              <a:t>- Who They Are: Customers who have generated the most revenue for your store.</a:t>
            </a:r>
            <a:br>
              <a:rPr lang="en" sz="500"/>
            </a:br>
            <a:r>
              <a:rPr lang="en" sz="500"/>
              <a:t>- Marketing Strategies: These customers have demonstrated a high willingness to pay. Consider premium offers, subscription tiers, luxury products, or value add cross/up-sells. Don't waste margin on discounts.</a:t>
            </a:r>
            <a:br>
              <a:rPr lang="en" sz="500"/>
            </a:br>
            <a:br>
              <a:rPr lang="en" sz="500"/>
            </a:br>
            <a:r>
              <a:rPr lang="en" sz="500">
                <a:solidFill>
                  <a:srgbClr val="CCCCCC"/>
                </a:solidFill>
              </a:rPr>
              <a:t>D. Promising - Faithful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X13, X14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Customers who return often, but do not spend a lot.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You've already succeeded in creating loyalty. Focus on increasing monetization through product recommendations based on past purchases and incentives tied to spending thresholds (pegged to your store AOV).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E. Rookies - Your Newest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14X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First time buyers on your site.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Most customers never graduate to loyal. Having clear strategies in place for first time buyers such as triggered welcome emails will pay dividends.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F. Slipping - Once Loyal, Now Almost Gone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44(1/2)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Great past customers who haven't bought in awhile.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Customers leave for a variety of reasons. Depending on your situation price deals, new product launches, or other retention strategies.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/>
            </a:br>
            <a:r>
              <a:rPr lang="en" sz="500"/>
              <a:t>G. Lost - Not worth keeping (kmeans cluster 0,1!)</a:t>
            </a:r>
            <a:br>
              <a:rPr lang="en" sz="500"/>
            </a:br>
            <a:r>
              <a:rPr lang="en" sz="500"/>
              <a:t>- RFM group: (3/4)44</a:t>
            </a:r>
            <a:br>
              <a:rPr lang="en" sz="500"/>
            </a:br>
            <a:r>
              <a:rPr lang="en" sz="500"/>
              <a:t>- Who They Are: Lost customers who spent little, infrequently</a:t>
            </a:r>
            <a:br>
              <a:rPr lang="en" sz="500"/>
            </a:br>
            <a:r>
              <a:rPr lang="en" sz="500"/>
              <a:t>- Marketing Strategies: Don't waste huge marketing efforts on them</a:t>
            </a:r>
            <a:br>
              <a:rPr lang="en" sz="500"/>
            </a:br>
            <a:br>
              <a:rPr lang="en" sz="500"/>
            </a:br>
            <a:r>
              <a:rPr lang="en" sz="500"/>
              <a:t>H. Others - (kmeans cluster 4!</a:t>
            </a:r>
            <a:r>
              <a:rPr lang="en" sz="500"/>
              <a:t>)</a:t>
            </a:r>
            <a:br>
              <a:rPr lang="en" sz="500"/>
            </a:br>
            <a:r>
              <a:rPr lang="en" sz="500"/>
              <a:t>- RFM group: others</a:t>
            </a:r>
            <a:br>
              <a:rPr lang="en" sz="500"/>
            </a:br>
            <a:r>
              <a:rPr lang="en" sz="500"/>
              <a:t>- Who They Are: others</a:t>
            </a:r>
            <a:br>
              <a:rPr lang="en" sz="500"/>
            </a:br>
            <a:r>
              <a:rPr lang="en" sz="500"/>
              <a:t>- Marketing Strategies: No particular strategy. Maintain status quo</a:t>
            </a:r>
            <a:endParaRPr sz="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8" name="Google Shape;178;p21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 flipH="1" rot="10800000">
            <a:off x="1421650" y="4737950"/>
            <a:ext cx="21891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1"/>
          <p:cNvCxnSpPr/>
          <p:nvPr/>
        </p:nvCxnSpPr>
        <p:spPr>
          <a:xfrm>
            <a:off x="1773075" y="4351800"/>
            <a:ext cx="181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1"/>
          <p:cNvCxnSpPr/>
          <p:nvPr/>
        </p:nvCxnSpPr>
        <p:spPr>
          <a:xfrm flipH="1" rot="10800000">
            <a:off x="1309825" y="1999450"/>
            <a:ext cx="2321400" cy="13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1"/>
          <p:cNvCxnSpPr/>
          <p:nvPr/>
        </p:nvCxnSpPr>
        <p:spPr>
          <a:xfrm flipH="1" rot="10800000">
            <a:off x="1102175" y="2498875"/>
            <a:ext cx="2491800" cy="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801525" y="3821375"/>
            <a:ext cx="9717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990375" y="3808700"/>
            <a:ext cx="75060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1421650" y="3808700"/>
            <a:ext cx="6900" cy="9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1"/>
          <p:cNvSpPr txBox="1"/>
          <p:nvPr/>
        </p:nvSpPr>
        <p:spPr>
          <a:xfrm>
            <a:off x="111200" y="97300"/>
            <a:ext cx="366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Rank clusters’ median RFM into RFM tiers...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598900" y="4796800"/>
            <a:ext cx="2523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337AB7"/>
                </a:solidFill>
                <a:highlight>
                  <a:srgbClr val="FFFFFF"/>
                </a:highlight>
                <a:hlinkClick r:id="rId4"/>
              </a:rPr>
              <a:t>https://www.barilliance.com/rfm-analysis/#tab-con-1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